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 id="2147483872" r:id="rId2"/>
  </p:sldMasterIdLst>
  <p:notesMasterIdLst>
    <p:notesMasterId r:id="rId11"/>
  </p:notesMasterIdLst>
  <p:handoutMasterIdLst>
    <p:handoutMasterId r:id="rId12"/>
  </p:handoutMasterIdLst>
  <p:sldIdLst>
    <p:sldId id="315" r:id="rId3"/>
    <p:sldId id="327" r:id="rId4"/>
    <p:sldId id="364" r:id="rId5"/>
    <p:sldId id="379" r:id="rId6"/>
    <p:sldId id="381" r:id="rId7"/>
    <p:sldId id="382" r:id="rId8"/>
    <p:sldId id="383" r:id="rId9"/>
    <p:sldId id="325" r:id="rId10"/>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43" autoAdjust="0"/>
    <p:restoredTop sz="85240" autoAdjust="0"/>
  </p:normalViewPr>
  <p:slideViewPr>
    <p:cSldViewPr>
      <p:cViewPr varScale="1">
        <p:scale>
          <a:sx n="86" d="100"/>
          <a:sy n="86" d="100"/>
        </p:scale>
        <p:origin x="21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5/17/2018</a:t>
            </a:fld>
            <a:endParaRPr lang="en-GB"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Get back to your </a:t>
            </a:r>
            <a:r>
              <a:rPr lang="en-US" altLang="en-US" b="1" dirty="0">
                <a:solidFill>
                  <a:srgbClr val="6EA92D"/>
                </a:solidFill>
              </a:rPr>
              <a:t>3 key messages using the gateways (REF:</a:t>
            </a:r>
            <a:r>
              <a:rPr lang="en-US" altLang="en-US" b="1" baseline="0" dirty="0">
                <a:solidFill>
                  <a:srgbClr val="6EA92D"/>
                </a:solidFill>
              </a:rPr>
              <a:t> B9.1 Emergency Risk </a:t>
            </a:r>
            <a:r>
              <a:rPr lang="en-US" altLang="en-US" b="1" baseline="0" dirty="0" err="1">
                <a:solidFill>
                  <a:srgbClr val="6EA92D"/>
                </a:solidFill>
              </a:rPr>
              <a:t>Comms</a:t>
            </a:r>
            <a:r>
              <a:rPr lang="en-US" altLang="en-US" b="1" baseline="0" dirty="0">
                <a:solidFill>
                  <a:srgbClr val="6EA92D"/>
                </a:solidFill>
              </a:rPr>
              <a:t>)</a:t>
            </a:r>
            <a:r>
              <a:rPr lang="en-US" altLang="en-US" b="0" dirty="0">
                <a:solidFill>
                  <a:schemeClr val="tx1"/>
                </a:solidFill>
              </a:rPr>
              <a:t>:</a:t>
            </a:r>
          </a:p>
          <a:p>
            <a:r>
              <a:rPr lang="en-US" altLang="en-US" dirty="0">
                <a:solidFill>
                  <a:srgbClr val="002060"/>
                </a:solidFill>
              </a:rPr>
              <a:t>• “What I really want to talk about is…” </a:t>
            </a:r>
          </a:p>
          <a:p>
            <a:r>
              <a:rPr lang="en-US" altLang="en-US" dirty="0">
                <a:solidFill>
                  <a:srgbClr val="002060"/>
                </a:solidFill>
              </a:rPr>
              <a:t>• “What you have to know is…” </a:t>
            </a:r>
          </a:p>
          <a:p>
            <a:r>
              <a:rPr lang="en-US" altLang="en-US" dirty="0">
                <a:solidFill>
                  <a:srgbClr val="002060"/>
                </a:solidFill>
              </a:rPr>
              <a:t>•  “The real problem is…” </a:t>
            </a:r>
          </a:p>
          <a:p>
            <a:r>
              <a:rPr lang="en-US" altLang="en-US" dirty="0">
                <a:solidFill>
                  <a:srgbClr val="002060"/>
                </a:solidFill>
              </a:rPr>
              <a:t>•  “I prefer not to speculate on this information. </a:t>
            </a:r>
          </a:p>
          <a:p>
            <a:r>
              <a:rPr lang="en-US" altLang="en-US" dirty="0">
                <a:solidFill>
                  <a:srgbClr val="002060"/>
                </a:solidFill>
              </a:rPr>
              <a:t>      But I can tell you that … ” </a:t>
            </a:r>
          </a:p>
          <a:p>
            <a:r>
              <a:rPr lang="en-US" altLang="en-US" dirty="0">
                <a:solidFill>
                  <a:srgbClr val="002060"/>
                </a:solidFill>
              </a:rPr>
              <a:t>• “It is true that… But you also know that…” </a:t>
            </a:r>
          </a:p>
          <a:p>
            <a:r>
              <a:rPr lang="en-US" altLang="en-US" dirty="0">
                <a:solidFill>
                  <a:srgbClr val="002060"/>
                </a:solidFill>
              </a:rPr>
              <a:t>• “It is exactly the opposite… What is important is...” </a:t>
            </a:r>
          </a:p>
          <a:p>
            <a:r>
              <a:rPr lang="en-US" altLang="en-US" dirty="0">
                <a:solidFill>
                  <a:srgbClr val="002060"/>
                </a:solidFill>
              </a:rPr>
              <a:t>• “The bottom line is…” </a:t>
            </a:r>
          </a:p>
          <a:p>
            <a:r>
              <a:rPr lang="en-US" altLang="en-US" dirty="0">
                <a:solidFill>
                  <a:srgbClr val="002060"/>
                </a:solidFill>
              </a:rPr>
              <a:t>• “Yes… (answer), and more…” (gateway) </a:t>
            </a:r>
          </a:p>
          <a:p>
            <a:r>
              <a:rPr lang="en-US" altLang="en-US" dirty="0">
                <a:solidFill>
                  <a:srgbClr val="002060"/>
                </a:solidFill>
              </a:rPr>
              <a:t>• “No… (answer), let me explain…” (gateway) </a:t>
            </a:r>
          </a:p>
          <a:p>
            <a:r>
              <a:rPr lang="en-US" altLang="en-US" dirty="0">
                <a:solidFill>
                  <a:srgbClr val="002060"/>
                </a:solidFill>
              </a:rPr>
              <a:t>• “This was the case until then… but now, here is how we</a:t>
            </a:r>
          </a:p>
          <a:p>
            <a:r>
              <a:rPr lang="en-US" altLang="en-US" dirty="0">
                <a:solidFill>
                  <a:srgbClr val="002060"/>
                </a:solidFill>
              </a:rPr>
              <a:t>     do it…” (gateway) </a:t>
            </a:r>
          </a:p>
          <a:p>
            <a:r>
              <a:rPr lang="en-US" altLang="en-US" dirty="0">
                <a:solidFill>
                  <a:srgbClr val="002060"/>
                </a:solidFill>
              </a:rPr>
              <a:t>• “In principle, we do not comment on _______ in particular, but I can tell you…” </a:t>
            </a:r>
          </a:p>
          <a:p>
            <a:r>
              <a:rPr lang="en-US" altLang="en-US" dirty="0">
                <a:solidFill>
                  <a:srgbClr val="002060"/>
                </a:solidFill>
              </a:rPr>
              <a:t>• “I think your real question is about…” </a:t>
            </a:r>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5</a:t>
            </a:fld>
            <a:endParaRPr lang="en-US" altLang="en-US"/>
          </a:p>
        </p:txBody>
      </p:sp>
    </p:spTree>
    <p:extLst>
      <p:ext uri="{BB962C8B-B14F-4D97-AF65-F5344CB8AC3E}">
        <p14:creationId xmlns:p14="http://schemas.microsoft.com/office/powerpoint/2010/main" val="554626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6</a:t>
            </a:fld>
            <a:endParaRPr lang="en-US" altLang="en-US"/>
          </a:p>
        </p:txBody>
      </p:sp>
    </p:spTree>
    <p:extLst>
      <p:ext uri="{BB962C8B-B14F-4D97-AF65-F5344CB8AC3E}">
        <p14:creationId xmlns:p14="http://schemas.microsoft.com/office/powerpoint/2010/main" val="554626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22646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34168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255397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735918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743222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265601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269336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4019963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601325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65D49C0-6CED-4A37-840B-B758A4F6529B}"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420984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65D49C0-6CED-4A37-840B-B758A4F6529B}"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55357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973353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D49C0-6CED-4A37-840B-B758A4F6529B}"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43424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3179446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8161194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658282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12665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7277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49923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24533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79018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32799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25531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2803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38781020"/>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D49C0-6CED-4A37-840B-B758A4F6529B}"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DC2E0-DDD3-49AA-9B75-5E6C6771D44D}" type="slidenum">
              <a:rPr lang="en-GB" smtClean="0"/>
              <a:t>‹#›</a:t>
            </a:fld>
            <a:endParaRPr lang="en-GB"/>
          </a:p>
        </p:txBody>
      </p:sp>
    </p:spTree>
    <p:extLst>
      <p:ext uri="{BB962C8B-B14F-4D97-AF65-F5344CB8AC3E}">
        <p14:creationId xmlns:p14="http://schemas.microsoft.com/office/powerpoint/2010/main" val="2612518772"/>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4581128"/>
            <a:ext cx="9144000" cy="648766"/>
          </a:xfrm>
          <a:solidFill>
            <a:schemeClr val="bg1"/>
          </a:solidFill>
        </p:spPr>
        <p:txBody>
          <a:bodyPr>
            <a:noAutofit/>
          </a:bodyPr>
          <a:lstStyle/>
          <a:p>
            <a:pPr marL="0" indent="0" algn="l" eaLnBrk="1" hangingPunct="1">
              <a:buNone/>
            </a:pPr>
            <a:r>
              <a:rPr lang="en-US" altLang="en-US" b="1" dirty="0">
                <a:solidFill>
                  <a:srgbClr val="002060"/>
                </a:solidFill>
                <a:latin typeface="Arial" panose="020B0604020202020204" pitchFamily="34" charset="0"/>
                <a:cs typeface="Arial" panose="020B0604020202020204" pitchFamily="34" charset="0"/>
              </a:rPr>
              <a:t>B9.3 Roleplay: Interview with a community radio</a:t>
            </a:r>
          </a:p>
          <a:p>
            <a:pPr marL="0" indent="0" algn="l" eaLnBrk="1" hangingPunct="1">
              <a:buNone/>
            </a:pPr>
            <a:r>
              <a:rPr lang="fr-FR" altLang="en-US" sz="2000" b="1" dirty="0">
                <a:solidFill>
                  <a:srgbClr val="002060"/>
                </a:solidFill>
                <a:latin typeface="Arial" panose="020B0604020202020204" pitchFamily="34" charset="0"/>
                <a:cs typeface="Arial" panose="020B0604020202020204" pitchFamily="34" charset="0"/>
              </a:rPr>
              <a:t>D</a:t>
            </a:r>
            <a:r>
              <a:rPr lang="en-US" altLang="en-US" sz="2000" b="1" dirty="0" err="1">
                <a:solidFill>
                  <a:srgbClr val="002060"/>
                </a:solidFill>
                <a:latin typeface="Arial" panose="020B0604020202020204" pitchFamily="34" charset="0"/>
                <a:cs typeface="Arial" panose="020B0604020202020204" pitchFamily="34" charset="0"/>
              </a:rPr>
              <a:t>uration</a:t>
            </a:r>
            <a:r>
              <a:rPr lang="en-US" altLang="en-US" sz="2000" b="1" dirty="0">
                <a:solidFill>
                  <a:srgbClr val="002060"/>
                </a:solidFill>
                <a:latin typeface="Arial" panose="020B0604020202020204" pitchFamily="34" charset="0"/>
                <a:cs typeface="Arial" panose="020B0604020202020204" pitchFamily="34" charset="0"/>
              </a:rPr>
              <a:t>: 45’</a:t>
            </a:r>
          </a:p>
        </p:txBody>
      </p:sp>
      <p:sp>
        <p:nvSpPr>
          <p:cNvPr id="7173" name="Title 1"/>
          <p:cNvSpPr>
            <a:spLocks noGrp="1"/>
          </p:cNvSpPr>
          <p:nvPr>
            <p:ph type="ctrTitle" idx="4294967295"/>
          </p:nvPr>
        </p:nvSpPr>
        <p:spPr>
          <a:xfrm>
            <a:off x="3165475" y="84138"/>
            <a:ext cx="59785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3" name="TextBox 2">
            <a:extLst>
              <a:ext uri="{FF2B5EF4-FFF2-40B4-BE49-F238E27FC236}">
                <a16:creationId xmlns:a16="http://schemas.microsoft.com/office/drawing/2014/main" id="{226CB5D5-2BD9-4040-9010-A3F7BE88D50A}"/>
              </a:ext>
            </a:extLst>
          </p:cNvPr>
          <p:cNvSpPr txBox="1"/>
          <p:nvPr/>
        </p:nvSpPr>
        <p:spPr>
          <a:xfrm>
            <a:off x="35496" y="638132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1"/>
          </p:nvPr>
        </p:nvSpPr>
        <p:spPr>
          <a:xfrm>
            <a:off x="457200" y="1600201"/>
            <a:ext cx="8229600" cy="3412976"/>
          </a:xfrm>
        </p:spPr>
        <p:txBody>
          <a:bodyPr/>
          <a:lstStyle/>
          <a:p>
            <a:pPr marL="0" indent="0">
              <a:spcBef>
                <a:spcPct val="0"/>
              </a:spcBef>
              <a:spcAft>
                <a:spcPts val="1200"/>
              </a:spcAft>
              <a:buNone/>
            </a:pPr>
            <a:r>
              <a:rPr lang="fr-FR" sz="2800" dirty="0">
                <a:solidFill>
                  <a:srgbClr val="002060"/>
                </a:solidFill>
              </a:rPr>
              <a:t>At the end of </a:t>
            </a:r>
            <a:r>
              <a:rPr lang="fr-FR" sz="2800" dirty="0" err="1">
                <a:solidFill>
                  <a:srgbClr val="002060"/>
                </a:solidFill>
              </a:rPr>
              <a:t>this</a:t>
            </a:r>
            <a:r>
              <a:rPr lang="fr-FR" sz="2800" dirty="0">
                <a:solidFill>
                  <a:srgbClr val="002060"/>
                </a:solidFill>
              </a:rPr>
              <a:t> session </a:t>
            </a:r>
            <a:r>
              <a:rPr lang="fr-FR" sz="2800" dirty="0" err="1">
                <a:solidFill>
                  <a:srgbClr val="002060"/>
                </a:solidFill>
              </a:rPr>
              <a:t>you</a:t>
            </a:r>
            <a:r>
              <a:rPr lang="fr-FR" sz="2800" dirty="0">
                <a:solidFill>
                  <a:srgbClr val="002060"/>
                </a:solidFill>
              </a:rPr>
              <a:t> </a:t>
            </a:r>
            <a:r>
              <a:rPr lang="fr-FR" sz="2800" dirty="0" err="1">
                <a:solidFill>
                  <a:srgbClr val="002060"/>
                </a:solidFill>
              </a:rPr>
              <a:t>should</a:t>
            </a:r>
            <a:r>
              <a:rPr lang="fr-FR" sz="2800" dirty="0">
                <a:solidFill>
                  <a:srgbClr val="002060"/>
                </a:solidFill>
              </a:rPr>
              <a:t> </a:t>
            </a:r>
            <a:r>
              <a:rPr lang="fr-FR" sz="2800" dirty="0" err="1">
                <a:solidFill>
                  <a:srgbClr val="002060"/>
                </a:solidFill>
              </a:rPr>
              <a:t>be</a:t>
            </a:r>
            <a:r>
              <a:rPr lang="fr-FR" sz="2800" dirty="0">
                <a:solidFill>
                  <a:srgbClr val="002060"/>
                </a:solidFill>
              </a:rPr>
              <a:t> able to:</a:t>
            </a:r>
          </a:p>
          <a:p>
            <a:pPr marL="0" indent="0">
              <a:spcBef>
                <a:spcPct val="0"/>
              </a:spcBef>
              <a:spcAft>
                <a:spcPts val="1200"/>
              </a:spcAft>
              <a:buNone/>
            </a:pPr>
            <a:endParaRPr lang="fr-FR" sz="1600" dirty="0">
              <a:solidFill>
                <a:srgbClr val="002060"/>
              </a:solidFill>
            </a:endParaRPr>
          </a:p>
          <a:p>
            <a:pPr>
              <a:spcBef>
                <a:spcPct val="0"/>
              </a:spcBef>
              <a:spcAft>
                <a:spcPts val="1200"/>
              </a:spcAft>
              <a:buFont typeface="Arial" panose="020B0604020202020204" pitchFamily="34" charset="0"/>
              <a:buChar char="•"/>
            </a:pPr>
            <a:r>
              <a:rPr lang="fr-FR" sz="2800" dirty="0" err="1">
                <a:solidFill>
                  <a:srgbClr val="002060"/>
                </a:solidFill>
              </a:rPr>
              <a:t>Develop</a:t>
            </a:r>
            <a:r>
              <a:rPr lang="fr-FR" sz="2800" dirty="0">
                <a:solidFill>
                  <a:srgbClr val="002060"/>
                </a:solidFill>
              </a:rPr>
              <a:t> key messages </a:t>
            </a:r>
            <a:r>
              <a:rPr lang="fr-FR" sz="2800" dirty="0" err="1">
                <a:solidFill>
                  <a:srgbClr val="002060"/>
                </a:solidFill>
              </a:rPr>
              <a:t>using</a:t>
            </a:r>
            <a:r>
              <a:rPr lang="fr-FR" sz="2800" dirty="0">
                <a:solidFill>
                  <a:srgbClr val="002060"/>
                </a:solidFill>
              </a:rPr>
              <a:t> information </a:t>
            </a:r>
            <a:r>
              <a:rPr lang="fr-FR" sz="2800" dirty="0" err="1">
                <a:solidFill>
                  <a:srgbClr val="002060"/>
                </a:solidFill>
              </a:rPr>
              <a:t>from</a:t>
            </a:r>
            <a:r>
              <a:rPr lang="fr-FR" sz="2800" dirty="0">
                <a:solidFill>
                  <a:srgbClr val="002060"/>
                </a:solidFill>
              </a:rPr>
              <a:t> </a:t>
            </a:r>
            <a:r>
              <a:rPr lang="fr-FR" sz="2800" dirty="0" err="1">
                <a:solidFill>
                  <a:srgbClr val="002060"/>
                </a:solidFill>
              </a:rPr>
              <a:t>various</a:t>
            </a:r>
            <a:r>
              <a:rPr lang="fr-FR" sz="2800" dirty="0">
                <a:solidFill>
                  <a:srgbClr val="002060"/>
                </a:solidFill>
              </a:rPr>
              <a:t> sources </a:t>
            </a:r>
            <a:r>
              <a:rPr lang="fr-FR" sz="2800" dirty="0" err="1">
                <a:solidFill>
                  <a:srgbClr val="002060"/>
                </a:solidFill>
              </a:rPr>
              <a:t>available</a:t>
            </a:r>
            <a:r>
              <a:rPr lang="fr-FR" sz="2800" dirty="0">
                <a:solidFill>
                  <a:srgbClr val="002060"/>
                </a:solidFill>
              </a:rPr>
              <a:t>.</a:t>
            </a:r>
          </a:p>
          <a:p>
            <a:pPr>
              <a:spcBef>
                <a:spcPct val="0"/>
              </a:spcBef>
              <a:spcAft>
                <a:spcPts val="1200"/>
              </a:spcAft>
              <a:buFont typeface="Arial" panose="020B0604020202020204" pitchFamily="34" charset="0"/>
              <a:buChar char="•"/>
            </a:pPr>
            <a:r>
              <a:rPr lang="fr-FR" sz="2800" dirty="0">
                <a:solidFill>
                  <a:srgbClr val="002060"/>
                </a:solidFill>
              </a:rPr>
              <a:t>Use communication techniques to </a:t>
            </a:r>
            <a:r>
              <a:rPr lang="fr-FR" sz="2800" dirty="0" err="1">
                <a:solidFill>
                  <a:srgbClr val="002060"/>
                </a:solidFill>
              </a:rPr>
              <a:t>convey</a:t>
            </a:r>
            <a:r>
              <a:rPr lang="fr-FR" sz="2800" dirty="0">
                <a:solidFill>
                  <a:srgbClr val="002060"/>
                </a:solidFill>
              </a:rPr>
              <a:t> </a:t>
            </a:r>
            <a:r>
              <a:rPr lang="fr-FR" sz="2800" dirty="0" err="1">
                <a:solidFill>
                  <a:srgbClr val="002060"/>
                </a:solidFill>
              </a:rPr>
              <a:t>your</a:t>
            </a:r>
            <a:r>
              <a:rPr lang="fr-FR" sz="2800" dirty="0">
                <a:solidFill>
                  <a:srgbClr val="002060"/>
                </a:solidFill>
              </a:rPr>
              <a:t> key messages </a:t>
            </a:r>
            <a:r>
              <a:rPr lang="fr-FR" sz="2800" dirty="0" err="1">
                <a:solidFill>
                  <a:srgbClr val="002060"/>
                </a:solidFill>
              </a:rPr>
              <a:t>during</a:t>
            </a:r>
            <a:r>
              <a:rPr lang="fr-FR" sz="2800" dirty="0">
                <a:solidFill>
                  <a:srgbClr val="002060"/>
                </a:solidFill>
              </a:rPr>
              <a:t> a media interview.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46856" y="341784"/>
            <a:ext cx="8229600" cy="1143000"/>
          </a:xfrm>
        </p:spPr>
        <p:txBody>
          <a:bodyPr/>
          <a:lstStyle/>
          <a:p>
            <a:pPr>
              <a:defRPr/>
            </a:pPr>
            <a:r>
              <a:rPr lang="en-GB" sz="3600" b="1" dirty="0">
                <a:solidFill>
                  <a:srgbClr val="002060"/>
                </a:solidFill>
              </a:rPr>
              <a:t>Scenario</a:t>
            </a:r>
          </a:p>
        </p:txBody>
      </p:sp>
      <p:sp>
        <p:nvSpPr>
          <p:cNvPr id="4" name="Content Placeholder 2"/>
          <p:cNvSpPr>
            <a:spLocks noGrp="1"/>
          </p:cNvSpPr>
          <p:nvPr>
            <p:ph idx="1"/>
          </p:nvPr>
        </p:nvSpPr>
        <p:spPr>
          <a:xfrm>
            <a:off x="179512" y="1484784"/>
            <a:ext cx="8856984" cy="4968552"/>
          </a:xfrm>
        </p:spPr>
        <p:txBody>
          <a:bodyPr/>
          <a:lstStyle/>
          <a:p>
            <a:pPr marL="0" indent="0">
              <a:buNone/>
            </a:pPr>
            <a:r>
              <a:rPr lang="en-US" altLang="fr-FR" sz="2400" dirty="0">
                <a:solidFill>
                  <a:srgbClr val="002060"/>
                </a:solidFill>
              </a:rPr>
              <a:t>We are in an X country. At the end of the day, the person in charge of surveillance informs the Director of Disease Control by telephone, that several cases of cholera have been detected in two villages in the south of the district. One child would have died on arrival at the health center. Two press releases are already available.</a:t>
            </a:r>
          </a:p>
          <a:p>
            <a:pPr marL="0" indent="0">
              <a:buNone/>
            </a:pPr>
            <a:endParaRPr lang="en-US" altLang="fr-FR" sz="1800" dirty="0">
              <a:solidFill>
                <a:srgbClr val="002060"/>
              </a:solidFill>
            </a:endParaRPr>
          </a:p>
          <a:p>
            <a:pPr marL="0" indent="0">
              <a:buNone/>
            </a:pPr>
            <a:r>
              <a:rPr lang="en-US" altLang="fr-FR" sz="2400" dirty="0">
                <a:solidFill>
                  <a:srgbClr val="002060"/>
                </a:solidFill>
              </a:rPr>
              <a:t>Some journalists from local and international medias have been informed. They raise the staff lack of qualification, absenteeism et drugs </a:t>
            </a:r>
            <a:r>
              <a:rPr lang="en-US" altLang="fr-FR" sz="2400" dirty="0" err="1">
                <a:solidFill>
                  <a:srgbClr val="002060"/>
                </a:solidFill>
              </a:rPr>
              <a:t>stockouts</a:t>
            </a:r>
            <a:r>
              <a:rPr lang="en-US" altLang="fr-FR" sz="2400" dirty="0">
                <a:solidFill>
                  <a:srgbClr val="002060"/>
                </a:solidFill>
              </a:rPr>
              <a:t>. A community radio wishes to interview the Director of Disease Control, in order to know more about what really happened.</a:t>
            </a:r>
          </a:p>
          <a:p>
            <a:pPr marL="0" indent="0">
              <a:buNone/>
            </a:pPr>
            <a:endParaRPr lang="en-GB" sz="2400" dirty="0"/>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341784"/>
            <a:ext cx="8229600" cy="1143000"/>
          </a:xfrm>
        </p:spPr>
        <p:txBody>
          <a:bodyPr/>
          <a:lstStyle/>
          <a:p>
            <a:r>
              <a:rPr lang="fr-FR" altLang="en-US" sz="3600" b="1" dirty="0" err="1">
                <a:solidFill>
                  <a:srgbClr val="002060"/>
                </a:solidFill>
                <a:ea typeface="Calibri" pitchFamily="34" charset="0"/>
                <a:cs typeface="Calibri" pitchFamily="34" charset="0"/>
              </a:rPr>
              <a:t>Role</a:t>
            </a:r>
            <a:r>
              <a:rPr lang="fr-FR" altLang="en-US" sz="3600" b="1" dirty="0">
                <a:solidFill>
                  <a:srgbClr val="002060"/>
                </a:solidFill>
                <a:ea typeface="Calibri" pitchFamily="34" charset="0"/>
                <a:cs typeface="Calibri" pitchFamily="34" charset="0"/>
              </a:rPr>
              <a:t> </a:t>
            </a:r>
            <a:r>
              <a:rPr lang="fr-FR" altLang="en-US" sz="3600" b="1" dirty="0" err="1">
                <a:solidFill>
                  <a:srgbClr val="002060"/>
                </a:solidFill>
                <a:ea typeface="Calibri" pitchFamily="34" charset="0"/>
                <a:cs typeface="Calibri" pitchFamily="34" charset="0"/>
              </a:rPr>
              <a:t>play</a:t>
            </a:r>
            <a:r>
              <a:rPr lang="fr-FR" altLang="en-US" sz="3600" b="1" dirty="0">
                <a:solidFill>
                  <a:srgbClr val="002060"/>
                </a:solidFill>
                <a:ea typeface="Calibri" pitchFamily="34" charset="0"/>
                <a:cs typeface="Calibri" pitchFamily="34" charset="0"/>
              </a:rPr>
              <a:t> instructions</a:t>
            </a:r>
            <a:endParaRPr lang="en-GB" sz="3600" dirty="0"/>
          </a:p>
        </p:txBody>
      </p:sp>
      <p:sp>
        <p:nvSpPr>
          <p:cNvPr id="5" name="Content Placeholder 1"/>
          <p:cNvSpPr>
            <a:spLocks noGrp="1"/>
          </p:cNvSpPr>
          <p:nvPr>
            <p:ph idx="1"/>
          </p:nvPr>
        </p:nvSpPr>
        <p:spPr>
          <a:xfrm>
            <a:off x="539552" y="1052736"/>
            <a:ext cx="8363272" cy="5040560"/>
          </a:xfrm>
        </p:spPr>
        <p:txBody>
          <a:bodyPr/>
          <a:lstStyle/>
          <a:p>
            <a:pPr marL="457200" indent="-457200">
              <a:buFont typeface="+mj-lt"/>
              <a:buAutoNum type="arabicPeriod"/>
            </a:pPr>
            <a:endParaRPr lang="en-US" sz="2000" dirty="0"/>
          </a:p>
          <a:p>
            <a:pPr marL="457200" indent="-457200">
              <a:buFont typeface="+mj-lt"/>
              <a:buAutoNum type="arabicPeriod"/>
            </a:pPr>
            <a:r>
              <a:rPr lang="en-US" sz="2000" dirty="0">
                <a:solidFill>
                  <a:srgbClr val="002060"/>
                </a:solidFill>
              </a:rPr>
              <a:t>The participants identify one person who will play the interviewer and another one who will play the role of the Director of Disease Control </a:t>
            </a:r>
            <a:r>
              <a:rPr lang="fr-FR" sz="2000" dirty="0">
                <a:solidFill>
                  <a:srgbClr val="002060"/>
                </a:solidFill>
              </a:rPr>
              <a:t>or the Ministry of </a:t>
            </a:r>
            <a:r>
              <a:rPr lang="fr-FR" sz="2000" dirty="0" err="1">
                <a:solidFill>
                  <a:srgbClr val="002060"/>
                </a:solidFill>
              </a:rPr>
              <a:t>Health</a:t>
            </a:r>
            <a:r>
              <a:rPr lang="fr-FR" sz="2000" dirty="0">
                <a:solidFill>
                  <a:srgbClr val="002060"/>
                </a:solidFill>
              </a:rPr>
              <a:t>/</a:t>
            </a:r>
            <a:r>
              <a:rPr lang="fr-FR" sz="2000" dirty="0" err="1">
                <a:solidFill>
                  <a:srgbClr val="002060"/>
                </a:solidFill>
              </a:rPr>
              <a:t>spokesperson</a:t>
            </a:r>
            <a:r>
              <a:rPr lang="fr-FR" sz="2000" dirty="0">
                <a:solidFill>
                  <a:srgbClr val="002060"/>
                </a:solidFill>
              </a:rPr>
              <a:t>. </a:t>
            </a:r>
            <a:endParaRPr lang="en-US" sz="1200" dirty="0">
              <a:solidFill>
                <a:srgbClr val="002060"/>
              </a:solidFill>
            </a:endParaRPr>
          </a:p>
          <a:p>
            <a:pPr marL="457200" indent="-457200">
              <a:buFont typeface="+mj-lt"/>
              <a:buAutoNum type="arabicPeriod"/>
            </a:pPr>
            <a:r>
              <a:rPr lang="fr-FR" sz="2000" dirty="0">
                <a:solidFill>
                  <a:srgbClr val="002060"/>
                </a:solidFill>
              </a:rPr>
              <a:t>The </a:t>
            </a:r>
            <a:r>
              <a:rPr lang="fr-FR" sz="2000" dirty="0" err="1">
                <a:solidFill>
                  <a:srgbClr val="002060"/>
                </a:solidFill>
              </a:rPr>
              <a:t>Director</a:t>
            </a:r>
            <a:r>
              <a:rPr lang="fr-FR" sz="2000" dirty="0">
                <a:solidFill>
                  <a:srgbClr val="002060"/>
                </a:solidFill>
              </a:rPr>
              <a:t> of </a:t>
            </a:r>
            <a:r>
              <a:rPr lang="fr-FR" sz="2000" dirty="0" err="1">
                <a:solidFill>
                  <a:srgbClr val="002060"/>
                </a:solidFill>
              </a:rPr>
              <a:t>Disease</a:t>
            </a:r>
            <a:r>
              <a:rPr lang="fr-FR" sz="2000" dirty="0">
                <a:solidFill>
                  <a:srgbClr val="002060"/>
                </a:solidFill>
              </a:rPr>
              <a:t> Control/</a:t>
            </a:r>
            <a:r>
              <a:rPr lang="fr-FR" sz="2000" dirty="0" err="1">
                <a:solidFill>
                  <a:srgbClr val="002060"/>
                </a:solidFill>
              </a:rPr>
              <a:t>spokesperson</a:t>
            </a:r>
            <a:r>
              <a:rPr lang="fr-FR" sz="2000" dirty="0">
                <a:solidFill>
                  <a:srgbClr val="002060"/>
                </a:solidFill>
              </a:rPr>
              <a:t> </a:t>
            </a:r>
            <a:r>
              <a:rPr lang="fr-FR" sz="2000" dirty="0" err="1">
                <a:solidFill>
                  <a:srgbClr val="002060"/>
                </a:solidFill>
              </a:rPr>
              <a:t>defines</a:t>
            </a:r>
            <a:r>
              <a:rPr lang="fr-FR" sz="2000" dirty="0">
                <a:solidFill>
                  <a:srgbClr val="002060"/>
                </a:solidFill>
              </a:rPr>
              <a:t> </a:t>
            </a:r>
            <a:r>
              <a:rPr lang="en-US" sz="2000" dirty="0">
                <a:solidFill>
                  <a:srgbClr val="002060"/>
                </a:solidFill>
              </a:rPr>
              <a:t> the content items for communication while the interviewer gets ready with predefined questions (10’ preparation, instructions distributed to role-players separately).</a:t>
            </a:r>
          </a:p>
          <a:p>
            <a:pPr marL="457200" indent="-457200">
              <a:buFont typeface="+mj-lt"/>
              <a:buAutoNum type="arabicPeriod"/>
            </a:pPr>
            <a:r>
              <a:rPr lang="en-US" sz="2000" dirty="0">
                <a:solidFill>
                  <a:srgbClr val="002060"/>
                </a:solidFill>
              </a:rPr>
              <a:t>The rest of the group will be observers. During the preparation, observers develop a simple “observation checklist”.</a:t>
            </a:r>
          </a:p>
          <a:p>
            <a:pPr marL="457200" indent="-457200">
              <a:buFont typeface="+mj-lt"/>
              <a:buAutoNum type="arabicPeriod"/>
            </a:pPr>
            <a:r>
              <a:rPr lang="en-US" sz="2000" dirty="0">
                <a:solidFill>
                  <a:srgbClr val="002060"/>
                </a:solidFill>
              </a:rPr>
              <a:t>The interview takes place (10’). Observers analyze the performance of the 2 role-players.</a:t>
            </a:r>
            <a:endParaRPr lang="en-US" sz="1200" dirty="0">
              <a:solidFill>
                <a:srgbClr val="002060"/>
              </a:solidFill>
            </a:endParaRPr>
          </a:p>
          <a:p>
            <a:pPr marL="457200" indent="-457200">
              <a:buFont typeface="+mj-lt"/>
              <a:buAutoNum type="arabicPeriod"/>
            </a:pPr>
            <a:r>
              <a:rPr lang="fr-FR" sz="2000" dirty="0" err="1">
                <a:solidFill>
                  <a:srgbClr val="002060"/>
                </a:solidFill>
              </a:rPr>
              <a:t>Observers</a:t>
            </a:r>
            <a:r>
              <a:rPr lang="en-US" sz="2000" dirty="0">
                <a:solidFill>
                  <a:srgbClr val="002060"/>
                </a:solidFill>
              </a:rPr>
              <a:t> provide constructive feedback (10’).</a:t>
            </a:r>
            <a:endParaRPr lang="en-US" sz="1200" dirty="0">
              <a:solidFill>
                <a:srgbClr val="002060"/>
              </a:solidFill>
            </a:endParaRPr>
          </a:p>
          <a:p>
            <a:pPr marL="457200" indent="-457200">
              <a:buFont typeface="+mj-lt"/>
              <a:buAutoNum type="arabicPeriod"/>
            </a:pPr>
            <a:r>
              <a:rPr lang="en-US" sz="2000" dirty="0">
                <a:solidFill>
                  <a:srgbClr val="002060"/>
                </a:solidFill>
              </a:rPr>
              <a:t>The facilitator wraps-up and recalls key messages (10’).</a:t>
            </a:r>
          </a:p>
          <a:p>
            <a:pPr marL="457200" indent="-457200">
              <a:buFont typeface="+mj-lt"/>
              <a:buAutoNum type="arabicPeriod"/>
            </a:pPr>
            <a:endParaRPr lang="en-US" sz="2400" dirty="0"/>
          </a:p>
          <a:p>
            <a:pPr marL="457200" indent="-457200">
              <a:buFont typeface="+mj-lt"/>
              <a:buAutoNum type="arabicPeriod"/>
            </a:pPr>
            <a:endParaRPr lang="en-US" sz="2400" dirty="0"/>
          </a:p>
        </p:txBody>
      </p:sp>
    </p:spTree>
    <p:extLst>
      <p:ext uri="{BB962C8B-B14F-4D97-AF65-F5344CB8AC3E}">
        <p14:creationId xmlns:p14="http://schemas.microsoft.com/office/powerpoint/2010/main" val="410069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5496" y="274638"/>
            <a:ext cx="8229600" cy="1143000"/>
          </a:xfrm>
        </p:spPr>
        <p:txBody>
          <a:bodyPr/>
          <a:lstStyle/>
          <a:p>
            <a:pPr algn="l"/>
            <a:r>
              <a:rPr lang="fr-FR" sz="3600" b="1" dirty="0">
                <a:solidFill>
                  <a:srgbClr val="002060"/>
                </a:solidFill>
              </a:rPr>
              <a:t>Debriefing - </a:t>
            </a:r>
            <a:r>
              <a:rPr lang="fr-FR" sz="3600" b="1" dirty="0" err="1">
                <a:solidFill>
                  <a:srgbClr val="002060"/>
                </a:solidFill>
              </a:rPr>
              <a:t>Remember</a:t>
            </a:r>
            <a:endParaRPr lang="en-GB" sz="3600" b="1" dirty="0">
              <a:solidFill>
                <a:srgbClr val="002060"/>
              </a:solidFill>
            </a:endParaRPr>
          </a:p>
        </p:txBody>
      </p:sp>
      <p:sp>
        <p:nvSpPr>
          <p:cNvPr id="6" name="Rectangle 3"/>
          <p:cNvSpPr>
            <a:spLocks noGrp="1" noChangeArrowheads="1"/>
          </p:cNvSpPr>
          <p:nvPr>
            <p:ph idx="1"/>
          </p:nvPr>
        </p:nvSpPr>
        <p:spPr>
          <a:xfrm>
            <a:off x="467544" y="1124744"/>
            <a:ext cx="8229600" cy="4464496"/>
          </a:xfrm>
        </p:spPr>
        <p:txBody>
          <a:bodyPr lIns="91376" tIns="45688" rIns="91376" bIns="45688"/>
          <a:lstStyle/>
          <a:p>
            <a:pPr algn="just">
              <a:spcBef>
                <a:spcPts val="600"/>
              </a:spcBef>
            </a:pPr>
            <a:endParaRPr lang="en-US" altLang="en-US" sz="2800" dirty="0"/>
          </a:p>
          <a:p>
            <a:pPr algn="just">
              <a:spcBef>
                <a:spcPts val="600"/>
              </a:spcBef>
            </a:pPr>
            <a:r>
              <a:rPr lang="en-US" altLang="en-US" sz="2800" dirty="0"/>
              <a:t>Prepare </a:t>
            </a:r>
            <a:r>
              <a:rPr lang="en-US" altLang="en-US" sz="2800" dirty="0">
                <a:solidFill>
                  <a:schemeClr val="accent6">
                    <a:lumMod val="75000"/>
                  </a:schemeClr>
                </a:solidFill>
              </a:rPr>
              <a:t>3 key messages </a:t>
            </a:r>
            <a:r>
              <a:rPr lang="en-US" altLang="en-US" sz="2800" dirty="0"/>
              <a:t>to be used </a:t>
            </a:r>
            <a:r>
              <a:rPr lang="en-US" altLang="en-US" sz="2800" dirty="0">
                <a:solidFill>
                  <a:schemeClr val="accent6">
                    <a:lumMod val="75000"/>
                  </a:schemeClr>
                </a:solidFill>
              </a:rPr>
              <a:t>all the time </a:t>
            </a:r>
            <a:r>
              <a:rPr lang="en-US" altLang="en-US" sz="2800" dirty="0"/>
              <a:t>for any kinds of interview, based on the information (a few or a lot) </a:t>
            </a:r>
            <a:r>
              <a:rPr lang="en-US" altLang="en-US" sz="2800" dirty="0">
                <a:solidFill>
                  <a:schemeClr val="accent6">
                    <a:lumMod val="75000"/>
                  </a:schemeClr>
                </a:solidFill>
              </a:rPr>
              <a:t>available to you.</a:t>
            </a:r>
          </a:p>
          <a:p>
            <a:pPr marL="0" indent="0" algn="just">
              <a:spcBef>
                <a:spcPts val="600"/>
              </a:spcBef>
              <a:buNone/>
            </a:pPr>
            <a:endParaRPr lang="en-US" altLang="en-US" sz="2800" dirty="0"/>
          </a:p>
          <a:p>
            <a:pPr algn="just">
              <a:spcBef>
                <a:spcPts val="600"/>
              </a:spcBef>
            </a:pPr>
            <a:r>
              <a:rPr lang="en-US" altLang="en-US" sz="2800" dirty="0">
                <a:solidFill>
                  <a:schemeClr val="accent6">
                    <a:lumMod val="75000"/>
                  </a:schemeClr>
                </a:solidFill>
              </a:rPr>
              <a:t>Do not answer </a:t>
            </a:r>
            <a:r>
              <a:rPr lang="en-US" altLang="en-US" sz="2800" dirty="0"/>
              <a:t>questions from a journalist </a:t>
            </a:r>
            <a:r>
              <a:rPr lang="en-US" altLang="en-US" sz="2800" dirty="0">
                <a:solidFill>
                  <a:schemeClr val="accent6">
                    <a:lumMod val="75000"/>
                  </a:schemeClr>
                </a:solidFill>
              </a:rPr>
              <a:t>directly</a:t>
            </a:r>
            <a:r>
              <a:rPr lang="en-US" altLang="en-US" sz="2800" dirty="0"/>
              <a:t>. You have to recognize the questions and use the gateways to </a:t>
            </a:r>
            <a:r>
              <a:rPr lang="en-US" altLang="en-US" sz="2800" dirty="0">
                <a:solidFill>
                  <a:schemeClr val="accent6">
                    <a:lumMod val="75000"/>
                  </a:schemeClr>
                </a:solidFill>
              </a:rPr>
              <a:t>communicate your key messages. </a:t>
            </a: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pic>
        <p:nvPicPr>
          <p:cNvPr id="7" name="Picture 6"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68344" y="6967"/>
            <a:ext cx="1475656" cy="1261793"/>
          </a:xfrm>
          <a:prstGeom prst="rect">
            <a:avLst/>
          </a:prstGeom>
        </p:spPr>
      </p:pic>
      <p:pic>
        <p:nvPicPr>
          <p:cNvPr id="8" name="Picture 7"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57231" y="1191"/>
            <a:ext cx="1475656" cy="1261793"/>
          </a:xfrm>
          <a:prstGeom prst="rect">
            <a:avLst/>
          </a:prstGeom>
        </p:spPr>
      </p:pic>
    </p:spTree>
    <p:extLst>
      <p:ext uri="{BB962C8B-B14F-4D97-AF65-F5344CB8AC3E}">
        <p14:creationId xmlns:p14="http://schemas.microsoft.com/office/powerpoint/2010/main" val="3613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dissolve">
                                      <p:cBhvr>
                                        <p:cTn id="1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0320" y="6967"/>
            <a:ext cx="1503680" cy="1261793"/>
          </a:xfrm>
          <a:prstGeom prst="rect">
            <a:avLst/>
          </a:prstGeom>
        </p:spPr>
      </p:pic>
      <p:pic>
        <p:nvPicPr>
          <p:cNvPr id="8" name="Picture 7"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57231" y="1191"/>
            <a:ext cx="1475656" cy="1261793"/>
          </a:xfrm>
          <a:prstGeom prst="rect">
            <a:avLst/>
          </a:prstGeom>
        </p:spPr>
      </p:pic>
      <p:sp>
        <p:nvSpPr>
          <p:cNvPr id="4" name="Title 1"/>
          <p:cNvSpPr>
            <a:spLocks noGrp="1"/>
          </p:cNvSpPr>
          <p:nvPr>
            <p:ph type="title"/>
          </p:nvPr>
        </p:nvSpPr>
        <p:spPr>
          <a:xfrm>
            <a:off x="35496" y="44624"/>
            <a:ext cx="8229600" cy="1143000"/>
          </a:xfrm>
        </p:spPr>
        <p:txBody>
          <a:bodyPr/>
          <a:lstStyle/>
          <a:p>
            <a:pPr algn="l"/>
            <a:r>
              <a:rPr lang="fr-FR" sz="3600" b="1" dirty="0">
                <a:solidFill>
                  <a:srgbClr val="002060"/>
                </a:solidFill>
              </a:rPr>
              <a:t>Debriefing – </a:t>
            </a:r>
            <a:r>
              <a:rPr lang="fr-FR" sz="3600" b="1" dirty="0" err="1">
                <a:solidFill>
                  <a:srgbClr val="002060"/>
                </a:solidFill>
              </a:rPr>
              <a:t>Remember</a:t>
            </a:r>
            <a:r>
              <a:rPr lang="fr-FR" sz="3600" b="1" dirty="0">
                <a:solidFill>
                  <a:srgbClr val="002060"/>
                </a:solidFill>
              </a:rPr>
              <a:t> (</a:t>
            </a:r>
            <a:r>
              <a:rPr lang="fr-FR" sz="3600" b="1" dirty="0" err="1">
                <a:solidFill>
                  <a:srgbClr val="002060"/>
                </a:solidFill>
              </a:rPr>
              <a:t>continued</a:t>
            </a:r>
            <a:r>
              <a:rPr lang="fr-FR" sz="3600" b="1" dirty="0">
                <a:solidFill>
                  <a:srgbClr val="002060"/>
                </a:solidFill>
              </a:rPr>
              <a:t>)</a:t>
            </a:r>
            <a:endParaRPr lang="en-GB" sz="3600" b="1" dirty="0">
              <a:solidFill>
                <a:srgbClr val="002060"/>
              </a:solidFill>
            </a:endParaRPr>
          </a:p>
        </p:txBody>
      </p:sp>
      <p:sp>
        <p:nvSpPr>
          <p:cNvPr id="6" name="Rectangle 3"/>
          <p:cNvSpPr>
            <a:spLocks noGrp="1" noChangeArrowheads="1"/>
          </p:cNvSpPr>
          <p:nvPr>
            <p:ph idx="1"/>
          </p:nvPr>
        </p:nvSpPr>
        <p:spPr>
          <a:xfrm>
            <a:off x="395536" y="908720"/>
            <a:ext cx="8229600" cy="3960440"/>
          </a:xfrm>
        </p:spPr>
        <p:txBody>
          <a:bodyPr lIns="91376" tIns="45688" rIns="91376" bIns="45688"/>
          <a:lstStyle/>
          <a:p>
            <a:pPr marL="0" indent="0" algn="just">
              <a:spcBef>
                <a:spcPts val="600"/>
              </a:spcBef>
              <a:buNone/>
            </a:pPr>
            <a:endParaRPr lang="en-US" altLang="en-US" sz="2800" dirty="0"/>
          </a:p>
          <a:p>
            <a:pPr algn="just">
              <a:spcBef>
                <a:spcPts val="600"/>
              </a:spcBef>
            </a:pPr>
            <a:r>
              <a:rPr lang="en-US" altLang="en-US" sz="2800" dirty="0"/>
              <a:t>Explain the consequences for those </a:t>
            </a:r>
            <a:r>
              <a:rPr lang="en-US" altLang="en-US" sz="2800" dirty="0">
                <a:solidFill>
                  <a:schemeClr val="accent6">
                    <a:lumMod val="75000"/>
                  </a:schemeClr>
                </a:solidFill>
              </a:rPr>
              <a:t>affected.</a:t>
            </a:r>
          </a:p>
          <a:p>
            <a:pPr marL="0" indent="0" algn="just">
              <a:spcBef>
                <a:spcPts val="600"/>
              </a:spcBef>
              <a:buNone/>
            </a:pPr>
            <a:endParaRPr lang="en-US" altLang="en-US" sz="1000" dirty="0"/>
          </a:p>
          <a:p>
            <a:pPr algn="just">
              <a:spcBef>
                <a:spcPts val="600"/>
              </a:spcBef>
            </a:pPr>
            <a:r>
              <a:rPr lang="fr-FR" altLang="en-US" sz="2800" dirty="0">
                <a:solidFill>
                  <a:schemeClr val="accent6">
                    <a:lumMod val="75000"/>
                  </a:schemeClr>
                </a:solidFill>
              </a:rPr>
              <a:t>Never </a:t>
            </a:r>
            <a:r>
              <a:rPr lang="fr-FR" altLang="en-US" sz="2800" dirty="0" err="1">
                <a:solidFill>
                  <a:schemeClr val="accent6">
                    <a:lumMod val="75000"/>
                  </a:schemeClr>
                </a:solidFill>
              </a:rPr>
              <a:t>repeat</a:t>
            </a:r>
            <a:r>
              <a:rPr lang="fr-FR" altLang="en-US" sz="2800" dirty="0">
                <a:solidFill>
                  <a:schemeClr val="accent6">
                    <a:lumMod val="75000"/>
                  </a:schemeClr>
                </a:solidFill>
              </a:rPr>
              <a:t> </a:t>
            </a:r>
            <a:r>
              <a:rPr lang="fr-FR" altLang="en-US" sz="2800" dirty="0"/>
              <a:t>a question or a </a:t>
            </a:r>
            <a:r>
              <a:rPr lang="fr-FR" altLang="en-US" sz="2800" dirty="0" err="1"/>
              <a:t>negative</a:t>
            </a:r>
            <a:r>
              <a:rPr lang="fr-FR" altLang="en-US" sz="2800" dirty="0"/>
              <a:t> comment.</a:t>
            </a:r>
          </a:p>
          <a:p>
            <a:pPr algn="just">
              <a:spcBef>
                <a:spcPts val="600"/>
              </a:spcBef>
            </a:pPr>
            <a:endParaRPr lang="fr-FR" altLang="en-US" sz="1000" dirty="0"/>
          </a:p>
          <a:p>
            <a:pPr algn="just">
              <a:spcBef>
                <a:spcPts val="600"/>
              </a:spcBef>
            </a:pPr>
            <a:r>
              <a:rPr lang="fr-FR" altLang="en-US" sz="2800" dirty="0" err="1"/>
              <a:t>Communicate</a:t>
            </a:r>
            <a:r>
              <a:rPr lang="fr-FR" altLang="en-US" sz="2800" dirty="0"/>
              <a:t>, </a:t>
            </a:r>
            <a:r>
              <a:rPr lang="fr-FR" altLang="en-US" sz="2800" dirty="0" err="1"/>
              <a:t>communicate</a:t>
            </a:r>
            <a:r>
              <a:rPr lang="fr-FR" altLang="en-US" sz="2800" dirty="0"/>
              <a:t>, </a:t>
            </a:r>
            <a:r>
              <a:rPr lang="fr-FR" altLang="en-US" sz="2800" dirty="0" err="1"/>
              <a:t>communicate</a:t>
            </a:r>
            <a:r>
              <a:rPr lang="fr-FR" altLang="en-US" sz="2800" dirty="0"/>
              <a:t> </a:t>
            </a:r>
            <a:r>
              <a:rPr lang="fr-FR" altLang="en-US" sz="2800" dirty="0" err="1"/>
              <a:t>early</a:t>
            </a:r>
            <a:r>
              <a:rPr lang="fr-FR" altLang="en-US" sz="2800" dirty="0"/>
              <a:t>  and </a:t>
            </a:r>
            <a:r>
              <a:rPr lang="fr-FR" altLang="en-US" sz="2800" dirty="0" err="1"/>
              <a:t>effectively</a:t>
            </a:r>
            <a:r>
              <a:rPr lang="fr-FR" altLang="en-US" sz="2800" dirty="0"/>
              <a:t> </a:t>
            </a:r>
            <a:r>
              <a:rPr lang="fr-FR" altLang="en-US" sz="2800" dirty="0" err="1"/>
              <a:t>even</a:t>
            </a:r>
            <a:r>
              <a:rPr lang="fr-FR" altLang="en-US" sz="2800" dirty="0"/>
              <a:t> </a:t>
            </a:r>
            <a:r>
              <a:rPr lang="fr-FR" altLang="en-US" sz="2800" dirty="0" err="1"/>
              <a:t>though</a:t>
            </a:r>
            <a:r>
              <a:rPr lang="fr-FR" altLang="en-US" sz="2800" dirty="0"/>
              <a:t> </a:t>
            </a:r>
            <a:r>
              <a:rPr lang="fr-FR" altLang="en-US" sz="2800" dirty="0" err="1"/>
              <a:t>you</a:t>
            </a:r>
            <a:r>
              <a:rPr lang="fr-FR" altLang="en-US" sz="2800" dirty="0"/>
              <a:t> have </a:t>
            </a:r>
            <a:r>
              <a:rPr lang="fr-FR" altLang="en-US" sz="2800" dirty="0" err="1"/>
              <a:t>little</a:t>
            </a:r>
            <a:r>
              <a:rPr lang="fr-FR" altLang="en-US" sz="2800" dirty="0"/>
              <a:t> information, and </a:t>
            </a:r>
            <a:r>
              <a:rPr lang="fr-FR" altLang="en-US" sz="2800" dirty="0" err="1">
                <a:solidFill>
                  <a:schemeClr val="accent6">
                    <a:lumMod val="75000"/>
                  </a:schemeClr>
                </a:solidFill>
              </a:rPr>
              <a:t>always</a:t>
            </a:r>
            <a:r>
              <a:rPr lang="fr-FR" altLang="en-US" sz="2800" dirty="0">
                <a:solidFill>
                  <a:schemeClr val="accent6">
                    <a:lumMod val="75000"/>
                  </a:schemeClr>
                </a:solidFill>
              </a:rPr>
              <a:t> tell the </a:t>
            </a:r>
            <a:r>
              <a:rPr lang="fr-FR" altLang="en-US" sz="2800" dirty="0" err="1">
                <a:solidFill>
                  <a:schemeClr val="accent6">
                    <a:lumMod val="75000"/>
                  </a:schemeClr>
                </a:solidFill>
              </a:rPr>
              <a:t>truth</a:t>
            </a:r>
            <a:r>
              <a:rPr lang="fr-FR" altLang="en-US" sz="2800" dirty="0">
                <a:solidFill>
                  <a:schemeClr val="accent6">
                    <a:lumMod val="75000"/>
                  </a:schemeClr>
                </a:solidFill>
              </a:rPr>
              <a:t>.</a:t>
            </a:r>
            <a:endParaRPr lang="en-GB" altLang="en-US" sz="2800" dirty="0">
              <a:solidFill>
                <a:schemeClr val="accent6">
                  <a:lumMod val="75000"/>
                </a:schemeClr>
              </a:solidFill>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spTree>
    <p:extLst>
      <p:ext uri="{BB962C8B-B14F-4D97-AF65-F5344CB8AC3E}">
        <p14:creationId xmlns:p14="http://schemas.microsoft.com/office/powerpoint/2010/main" val="264624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dissolv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dissolv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ctrTitle" idx="4294967295"/>
          </p:nvPr>
        </p:nvSpPr>
        <p:spPr>
          <a:xfrm>
            <a:off x="539552" y="2693988"/>
            <a:ext cx="7772400" cy="1470025"/>
          </a:xfrm>
        </p:spPr>
        <p:txBody>
          <a:bodyPr/>
          <a:lstStyle/>
          <a:p>
            <a:pPr>
              <a:defRPr/>
            </a:pPr>
            <a:r>
              <a:rPr lang="en-ZW" altLang="en-US" sz="60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3989</TotalTime>
  <Words>430</Words>
  <Application>Microsoft Office PowerPoint</Application>
  <PresentationFormat>On-screen Show (4:3)</PresentationFormat>
  <Paragraphs>68</Paragraphs>
  <Slides>8</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Arial Narrow</vt:lpstr>
      <vt:lpstr>Calibri</vt:lpstr>
      <vt:lpstr>Times New Roman</vt:lpstr>
      <vt:lpstr>RC 59 Template EN</vt:lpstr>
      <vt:lpstr>Custom Design</vt:lpstr>
      <vt:lpstr>Rapid Response Teams Training</vt:lpstr>
      <vt:lpstr>Learning objectives</vt:lpstr>
      <vt:lpstr>Scenario</vt:lpstr>
      <vt:lpstr>Role play instructions</vt:lpstr>
      <vt:lpstr>Debriefing - Remember</vt:lpstr>
      <vt:lpstr>Debriefing – Remember (continued)</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284</cp:revision>
  <cp:lastPrinted>2013-10-01T07:19:12Z</cp:lastPrinted>
  <dcterms:created xsi:type="dcterms:W3CDTF">2006-12-04T14:06:57Z</dcterms:created>
  <dcterms:modified xsi:type="dcterms:W3CDTF">2018-05-17T15:12:40Z</dcterms:modified>
</cp:coreProperties>
</file>